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9" r:id="rId3"/>
    <p:sldId id="271" r:id="rId4"/>
    <p:sldId id="270" r:id="rId5"/>
    <p:sldId id="276" r:id="rId6"/>
    <p:sldId id="274" r:id="rId7"/>
    <p:sldId id="273" r:id="rId8"/>
    <p:sldId id="277" r:id="rId9"/>
    <p:sldId id="268" r:id="rId10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5184" autoAdjust="0"/>
  </p:normalViewPr>
  <p:slideViewPr>
    <p:cSldViewPr snapToGrid="0">
      <p:cViewPr varScale="1">
        <p:scale>
          <a:sx n="58" d="100"/>
          <a:sy n="58" d="100"/>
        </p:scale>
        <p:origin x="-210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BB386-9833-4E5A-8BEA-3806EE3BCA8D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4CFC5-0828-4C09-86E3-02F6110ED56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4193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4CFC5-0828-4C09-86E3-02F6110ED56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5810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AF120AB-80A6-4135-9292-FC5E48C7F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F7343982-AB46-4664-8203-8C7FA5C9C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5E682C49-B7DF-4393-943B-0C364D8F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919E719-4D65-41A7-AAF7-3FE6BFD6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F9B6820-B137-4387-BB5A-80BFADB8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87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8CD7CA5-03A9-4964-8C9C-A4C0804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0679D349-DB34-42E9-B53C-CAAD04A26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48DEF5B5-0BD0-4585-9EEC-BA723C0C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7EDBCBF-95D0-4744-86C6-CFC7CAD9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22BF6710-F7A8-4F6A-BC9C-1C458A75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4744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B394188D-7869-4837-A651-51F2C1F68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86B34C7A-D6F6-4132-B36F-639C518F5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DFA2C96-CCD0-4E71-BA44-334D811D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79933D37-8577-4BD0-A9DA-FF35BC29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8037AFC-E254-48CA-B584-6BF42D72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3175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318D56C-B49B-42AA-BB00-095799F8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7FCF13F-FF37-4060-AA41-01258369C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BD625913-2DD7-4017-9FB1-037F2A34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5A6F996-8EBC-44A8-A3E5-A201D5F6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140B56F5-F421-4539-91A8-11A60E38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6496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8C08CB7-832D-4D48-9BB9-86D3D912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5F183269-CD61-4E96-AFFE-7BDC7DFCD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B4040A84-A72B-42E9-940E-8D473E9D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22E922D7-3090-4D3C-8FAB-B98130F5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18D996E6-41F1-4669-998A-EA78361E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3902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5A87BEC-14C7-4B92-8472-48541EF4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1938A62-B2D4-477B-A928-4C1C9407B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224A588D-3757-4E9B-B935-1FA90A15B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637D1630-ADBD-48DF-8BB1-A2CFE0BB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45B4CA14-81C7-40C8-AE8D-5B18284D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7FE5B7DB-3D5F-466A-98C8-4008A48D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9198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63AC313-0903-4998-83D3-85C17971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D162CC7A-AD73-4E25-B943-DEFABD5C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E92DDF16-5572-4930-A01F-D0B713295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9F424F89-8026-4C05-AFDD-F0BE24162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9410157D-DCD1-4014-88EB-8BC39C32D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022C536E-B56A-4E5F-9979-A9969956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2D2EB4EC-7A11-41C2-8B29-16730CB7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4690FB17-FD99-4F6B-B25C-1380B4B3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528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BBB2678-943F-4B66-9F3E-EAD9C04E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AF391527-35D5-45E8-A094-E574D51F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E533441C-9F79-4C9E-8250-BB023DF6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C1001854-CD71-48AA-9F44-CE770A43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3634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CC903F2E-9603-4AC5-B35F-09353367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3077E781-F46A-4A93-9A84-19FDF6707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52FAC31F-1F2B-4F5B-9ADA-D789A9FD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3405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E0FA0C6-DB29-4B94-B8C4-DAA9E763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A20D0D5-56EF-4ADC-9BF9-8AFF7A29F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8140FB3E-EA82-45A6-8EF6-49F5E65B0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98239C90-5F64-459E-8841-32DBC607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1749E8C0-D461-4E37-90F7-4AB06458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8E5585E8-D892-4663-93D4-16D45014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0461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42F22F6-4300-46D7-84CF-0CF71F68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071FAD0C-A8C8-41C1-9B6F-752F71EF64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342268CB-7B29-4A7C-A6FE-181BB8523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FD071C98-2561-47CF-AE30-A1FB3807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2043079B-6CC7-4F5C-A0C2-8AAAA3DB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715911D0-94E4-4EE2-81BB-85E7FB74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9950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DF5915EC-9648-4501-810B-4B100F87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D819C005-9ECB-47F9-83AD-2DBBE8E8A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3343917C-A325-44A1-B96F-0B6435697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E92E4-CE6C-4BE9-9923-DD04473B704F}" type="datetimeFigureOut">
              <a:rPr kumimoji="1" lang="ja-JP" altLang="en-US" smtClean="0"/>
              <a:pPr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8D071914-DDFB-4867-AA61-12DAF2361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9E5F6463-866C-418C-95A6-90622EA93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0245-D50C-415F-AA85-D9220B70E9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08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8">
            <a:extLst>
              <a:ext uri="{FF2B5EF4-FFF2-40B4-BE49-F238E27FC236}">
                <a16:creationId xmlns:a16="http://schemas.microsoft.com/office/drawing/2014/main" xmlns="" id="{C62CF585-1950-71B0-2AC3-307082668A58}"/>
              </a:ext>
            </a:extLst>
          </p:cNvPr>
          <p:cNvSpPr/>
          <p:nvPr/>
        </p:nvSpPr>
        <p:spPr>
          <a:xfrm>
            <a:off x="6788648" y="4702183"/>
            <a:ext cx="1716613" cy="1732637"/>
          </a:xfrm>
          <a:prstGeom prst="roundRect">
            <a:avLst/>
          </a:prstGeom>
          <a:blipFill dpi="0" rotWithShape="1">
            <a:blip r:embed="rId2" cstate="print">
              <a:alphaModFix amt="69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E9B86DF-6D7E-42E9-9DDD-5E1792FF6D0F}"/>
              </a:ext>
            </a:extLst>
          </p:cNvPr>
          <p:cNvSpPr/>
          <p:nvPr/>
        </p:nvSpPr>
        <p:spPr>
          <a:xfrm>
            <a:off x="0" y="6470650"/>
            <a:ext cx="9906000" cy="386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2D465BC4-B16D-208C-C0DE-DD941833C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716" y="106947"/>
            <a:ext cx="1184077" cy="8763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03C810D5-0A23-1207-A9C4-D037F115C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758" y="3045267"/>
            <a:ext cx="4714895" cy="337362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C28B8A3F-3367-4EFE-8444-C307293F5BC8}"/>
              </a:ext>
            </a:extLst>
          </p:cNvPr>
          <p:cNvSpPr txBox="1"/>
          <p:nvPr/>
        </p:nvSpPr>
        <p:spPr>
          <a:xfrm>
            <a:off x="366106" y="900087"/>
            <a:ext cx="91919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</a:rPr>
              <a:t>『</a:t>
            </a:r>
            <a:r>
              <a:rPr lang="ja-JP" altLang="en-US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</a:rPr>
              <a:t>見守りメッセージウォッチ</a:t>
            </a:r>
            <a:r>
              <a:rPr lang="en-US" altLang="ja-JP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</a:rPr>
              <a:t>』</a:t>
            </a:r>
            <a:endParaRPr kumimoji="1" lang="en-US" altLang="ja-JP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</a:endParaRPr>
          </a:p>
          <a:p>
            <a:pPr algn="ctr"/>
            <a:r>
              <a:rPr lang="ja-JP" altLang="en-US" sz="6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</a:rPr>
              <a:t>のご紹介</a:t>
            </a:r>
            <a:endParaRPr kumimoji="1" lang="ja-JP" altLang="en-US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98D056B6-1B68-2620-EFA9-23C66A814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940" y="2967488"/>
            <a:ext cx="1740555" cy="16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83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E9B86DF-6D7E-42E9-9DDD-5E1792FF6D0F}"/>
              </a:ext>
            </a:extLst>
          </p:cNvPr>
          <p:cNvSpPr/>
          <p:nvPr/>
        </p:nvSpPr>
        <p:spPr>
          <a:xfrm>
            <a:off x="0" y="6470650"/>
            <a:ext cx="9906000" cy="386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14985417-60FE-9E47-BB47-565AD6BB8CED}"/>
              </a:ext>
            </a:extLst>
          </p:cNvPr>
          <p:cNvSpPr txBox="1"/>
          <p:nvPr/>
        </p:nvSpPr>
        <p:spPr>
          <a:xfrm>
            <a:off x="218240" y="980420"/>
            <a:ext cx="581406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Meiryo UI" pitchFamily="50" charset="-128"/>
                <a:ea typeface="Meiryo UI" pitchFamily="50" charset="-128"/>
              </a:rPr>
              <a:t>(1)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高齢者事故の</a:t>
            </a:r>
            <a:r>
              <a:rPr lang="en-US" altLang="ja-JP" sz="2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77.1%</a:t>
            </a:r>
            <a:r>
              <a:rPr lang="ja-JP" altLang="en-US" sz="28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は家内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で起きている</a:t>
            </a: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　⇒だから</a:t>
            </a:r>
            <a:r>
              <a:rPr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家内の見守り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、</a:t>
            </a:r>
            <a:r>
              <a:rPr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緊急時の通報・駆付け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が必要</a:t>
            </a:r>
            <a:endParaRPr lang="en-US" altLang="ja-JP" sz="2000" dirty="0">
              <a:latin typeface="Meiryo UI" pitchFamily="50" charset="-128"/>
              <a:ea typeface="Meiryo UI" pitchFamily="50" charset="-128"/>
            </a:endParaRPr>
          </a:p>
          <a:p>
            <a:endParaRPr lang="en-US" altLang="ja-JP" sz="2000" dirty="0">
              <a:latin typeface="Meiryo UI" pitchFamily="50" charset="-128"/>
              <a:ea typeface="Meiryo UI" pitchFamily="50" charset="-128"/>
            </a:endParaRPr>
          </a:p>
          <a:p>
            <a:r>
              <a:rPr lang="en-US" altLang="ja-JP" sz="20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高齢者の親を持つ子供の心情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000" dirty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①離れて暮らす高齢の親が心配</a:t>
            </a: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②日中はデイサービスで安心だが、夜間は気がかり</a:t>
            </a: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③まだ元気そうだけど、万が一何かあった場合の</a:t>
            </a:r>
            <a:endParaRPr lang="en-US" altLang="ja-JP" sz="2000" dirty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　連絡はできるのかしら</a:t>
            </a: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④フルタイムで働いているが、昼間親はひとりきり、</a:t>
            </a:r>
            <a:endParaRPr lang="en-US" altLang="ja-JP" sz="2000" dirty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　怪我や倒れていないか心配</a:t>
            </a: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⑤家庭の都合で頻繁に会いに行けない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</a:rPr>
              <a:t>、</a:t>
            </a:r>
            <a:endParaRPr lang="en-US" altLang="ja-JP" sz="2000" dirty="0" smtClean="0">
              <a:latin typeface="Meiryo UI" pitchFamily="50" charset="-128"/>
              <a:ea typeface="Meiryo UI" pitchFamily="50" charset="-128"/>
            </a:endParaRPr>
          </a:p>
          <a:p>
            <a:r>
              <a:rPr lang="en-US" altLang="ja-JP" sz="2000" dirty="0" smtClean="0">
                <a:latin typeface="Meiryo UI" pitchFamily="50" charset="-128"/>
                <a:ea typeface="Meiryo UI" pitchFamily="50" charset="-128"/>
              </a:rPr>
              <a:t>  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</a:rPr>
              <a:t>高齢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の親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</a:rPr>
              <a:t>が心配</a:t>
            </a:r>
            <a:endParaRPr lang="en-US" altLang="ja-JP" sz="2000" dirty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⇒いつ起こるか分からない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</a:rPr>
              <a:t>から、四六時中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肌身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</a:rPr>
              <a:t>に</a:t>
            </a:r>
            <a:endParaRPr lang="en-US" altLang="ja-JP" sz="2000" dirty="0" smtClean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 smtClean="0">
                <a:latin typeface="Meiryo UI" pitchFamily="50" charset="-128"/>
                <a:ea typeface="Meiryo UI" pitchFamily="50" charset="-128"/>
              </a:rPr>
              <a:t>　連絡機器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があることが重要</a:t>
            </a:r>
            <a:endParaRPr lang="en-US" altLang="ja-JP" sz="2000" dirty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入浴中、トイレ、就寝中、倒れて動けない場合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</a:rPr>
              <a:t>…)</a:t>
            </a:r>
          </a:p>
          <a:p>
            <a:r>
              <a:rPr lang="ja-JP" altLang="en-US" sz="2000" dirty="0">
                <a:latin typeface="Meiryo UI" pitchFamily="50" charset="-128"/>
                <a:ea typeface="Meiryo UI" pitchFamily="50" charset="-128"/>
              </a:rPr>
              <a:t>⑥服用薬の飲み忘れ等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892E41DD-5431-774F-D6E1-6C840B17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665" y="1034999"/>
            <a:ext cx="2577108" cy="21995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A72DD8D2-DD5F-234B-A728-374ACB39C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21" y="3480179"/>
            <a:ext cx="3932939" cy="267088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xmlns="" id="{D24B3D33-FF08-3CB2-BF9B-8CFCF3BE6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716" y="106947"/>
            <a:ext cx="1184077" cy="8763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02AE50EF-07FC-D766-2642-6FBA617E0A2A}"/>
              </a:ext>
            </a:extLst>
          </p:cNvPr>
          <p:cNvSpPr txBox="1"/>
          <p:nvPr/>
        </p:nvSpPr>
        <p:spPr>
          <a:xfrm>
            <a:off x="5420532" y="6153487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独立行政法人国民生活センター</a:t>
            </a:r>
            <a:r>
              <a:rPr kumimoji="1" lang="en-US" altLang="ja-JP" dirty="0"/>
              <a:t>(2016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22FD4752-C0E2-A9AF-D4FB-FA5092E8E157}"/>
              </a:ext>
            </a:extLst>
          </p:cNvPr>
          <p:cNvSpPr txBox="1"/>
          <p:nvPr/>
        </p:nvSpPr>
        <p:spPr>
          <a:xfrm>
            <a:off x="223613" y="190645"/>
            <a:ext cx="2327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Meiryo UI" pitchFamily="50" charset="-128"/>
                <a:ea typeface="Meiryo UI" pitchFamily="50" charset="-128"/>
              </a:rPr>
              <a:t>■はじめに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xmlns="" id="{F1EE5D22-C024-5A68-EC50-67D89CB86B3A}"/>
              </a:ext>
            </a:extLst>
          </p:cNvPr>
          <p:cNvSpPr/>
          <p:nvPr/>
        </p:nvSpPr>
        <p:spPr>
          <a:xfrm>
            <a:off x="8775510" y="5042782"/>
            <a:ext cx="558208" cy="3344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xmlns="" id="{A9BBA8B1-D6FA-958F-FD88-A47A9DF64965}"/>
              </a:ext>
            </a:extLst>
          </p:cNvPr>
          <p:cNvSpPr/>
          <p:nvPr/>
        </p:nvSpPr>
        <p:spPr>
          <a:xfrm>
            <a:off x="8775510" y="3717677"/>
            <a:ext cx="536433" cy="32206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0622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xmlns="" id="{041E3DDF-32E1-3CC7-0A05-E07AEA271CE6}"/>
              </a:ext>
            </a:extLst>
          </p:cNvPr>
          <p:cNvSpPr/>
          <p:nvPr/>
        </p:nvSpPr>
        <p:spPr>
          <a:xfrm>
            <a:off x="7056335" y="2854942"/>
            <a:ext cx="2702477" cy="349322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3BD25718-BD09-00F5-6EA4-444417D75EFB}"/>
              </a:ext>
            </a:extLst>
          </p:cNvPr>
          <p:cNvSpPr/>
          <p:nvPr/>
        </p:nvSpPr>
        <p:spPr>
          <a:xfrm>
            <a:off x="5077160" y="1173702"/>
            <a:ext cx="1567160" cy="2156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B5C6ADB8-45CD-2E21-4387-B9B0938F1FD6}"/>
              </a:ext>
            </a:extLst>
          </p:cNvPr>
          <p:cNvSpPr txBox="1"/>
          <p:nvPr/>
        </p:nvSpPr>
        <p:spPr>
          <a:xfrm>
            <a:off x="182986" y="214070"/>
            <a:ext cx="7350577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(2)操作が簡単なこと</a:t>
            </a:r>
          </a:p>
          <a:p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⇒先ず使う高齢者本人が間違えずに使えることが重要</a:t>
            </a:r>
            <a:endParaRPr lang="en-US" altLang="ja-JP" sz="2400" dirty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見やすいボタン、大きな文字、簡単操作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)</a:t>
            </a:r>
            <a:endParaRPr lang="en-US" altLang="ja-JP" sz="2400" dirty="0">
              <a:latin typeface="Meiryo UI" pitchFamily="50" charset="-128"/>
              <a:ea typeface="Meiryo UI" pitchFamily="50" charset="-128"/>
            </a:endParaRPr>
          </a:p>
          <a:p>
            <a:endParaRPr lang="en-US" altLang="ja-JP" dirty="0">
              <a:latin typeface="Meiryo UI" pitchFamily="50" charset="-128"/>
              <a:ea typeface="Meiryo UI" pitchFamily="50" charset="-128"/>
            </a:endParaRPr>
          </a:p>
          <a:p>
            <a:endParaRPr lang="en-US" altLang="ja-JP" dirty="0">
              <a:latin typeface="Meiryo UI" pitchFamily="50" charset="-128"/>
              <a:ea typeface="Meiryo UI" pitchFamily="50" charset="-128"/>
            </a:endParaRPr>
          </a:p>
          <a:p>
            <a:endParaRPr lang="en-US" altLang="ja-JP" dirty="0">
              <a:latin typeface="Meiryo UI" pitchFamily="50" charset="-128"/>
              <a:ea typeface="Meiryo UI" pitchFamily="50" charset="-128"/>
            </a:endParaRPr>
          </a:p>
          <a:p>
            <a:endParaRPr lang="en-US" altLang="ja-JP" dirty="0">
              <a:latin typeface="Meiryo UI" pitchFamily="50" charset="-128"/>
              <a:ea typeface="Meiryo UI" pitchFamily="50" charset="-128"/>
            </a:endParaRPr>
          </a:p>
          <a:p>
            <a:endParaRPr lang="en-US" altLang="ja-JP" dirty="0">
              <a:latin typeface="Meiryo UI" pitchFamily="50" charset="-128"/>
              <a:ea typeface="Meiryo UI" pitchFamily="50" charset="-128"/>
            </a:endParaRPr>
          </a:p>
          <a:p>
            <a:endParaRPr lang="en-US" altLang="ja-JP" dirty="0">
              <a:latin typeface="Meiryo UI" pitchFamily="50" charset="-128"/>
              <a:ea typeface="Meiryo UI" pitchFamily="50" charset="-128"/>
            </a:endParaRPr>
          </a:p>
          <a:p>
            <a:endParaRPr lang="en-US" altLang="ja-JP" dirty="0">
              <a:latin typeface="Meiryo UI" pitchFamily="50" charset="-128"/>
              <a:ea typeface="Meiryo UI" pitchFamily="50" charset="-128"/>
            </a:endParaRPr>
          </a:p>
          <a:p>
            <a:endParaRPr lang="en-US" altLang="ja-JP" sz="2400" dirty="0" smtClean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400" dirty="0" smtClean="0">
                <a:latin typeface="Meiryo UI" pitchFamily="50" charset="-128"/>
                <a:ea typeface="Meiryo UI" pitchFamily="50" charset="-128"/>
              </a:rPr>
              <a:t>(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</a:rPr>
              <a:t>3</a:t>
            </a:r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)耐久性がある</a:t>
            </a:r>
          </a:p>
          <a:p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⇒イザというときに故障では何の意味もない。</a:t>
            </a:r>
            <a:endParaRPr lang="en-US" altLang="ja-JP" sz="2400" dirty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耐久性があり防水性、長持ちバッテリー</a:t>
            </a:r>
            <a:endParaRPr lang="en-US" altLang="ja-JP" sz="24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軽量：</a:t>
            </a:r>
            <a:r>
              <a:rPr lang="en-US" altLang="ja-JP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40g</a:t>
            </a:r>
          </a:p>
          <a:p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腕時計サイズ：</a:t>
            </a:r>
            <a:r>
              <a:rPr lang="ja-JP" altLang="en-US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縦</a:t>
            </a:r>
            <a:r>
              <a:rPr lang="en-US" altLang="ja-JP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58mm×</a:t>
            </a:r>
            <a:r>
              <a:rPr lang="ja-JP" altLang="en-US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横</a:t>
            </a:r>
            <a:r>
              <a:rPr lang="en-US" altLang="ja-JP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42mm×</a:t>
            </a:r>
            <a:r>
              <a:rPr lang="ja-JP" altLang="en-US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厚</a:t>
            </a:r>
            <a:r>
              <a:rPr lang="en-US" altLang="ja-JP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13mm</a:t>
            </a:r>
          </a:p>
          <a:p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省電力でバッテリ長持ち：</a:t>
            </a:r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400mAH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en-US" altLang="ja-JP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週間継続利用可</a:t>
            </a:r>
            <a:r>
              <a:rPr lang="en-US" altLang="ja-JP" sz="24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r>
              <a:rPr lang="ja-JP" altLang="en-US" sz="2400" dirty="0">
                <a:latin typeface="Meiryo UI" pitchFamily="50" charset="-128"/>
                <a:ea typeface="Meiryo UI" pitchFamily="50" charset="-128"/>
              </a:rPr>
              <a:t>高い防水性：</a:t>
            </a:r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IP6/7</a:t>
            </a:r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相当</a:t>
            </a:r>
            <a:r>
              <a:rPr lang="en-US" altLang="ja-JP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入浴、シャワー可</a:t>
            </a:r>
            <a:r>
              <a:rPr lang="en-US" altLang="ja-JP" sz="24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)</a:t>
            </a:r>
            <a:endParaRPr lang="ja-JP" altLang="en-US" sz="24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E6F68379-7735-7315-40AF-201C869023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5890" y="1393013"/>
            <a:ext cx="1301723" cy="189609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E9B86DF-6D7E-42E9-9DDD-5E1792FF6D0F}"/>
              </a:ext>
            </a:extLst>
          </p:cNvPr>
          <p:cNvSpPr/>
          <p:nvPr/>
        </p:nvSpPr>
        <p:spPr>
          <a:xfrm>
            <a:off x="0" y="6470650"/>
            <a:ext cx="9906000" cy="386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52793215-E473-0211-41F3-89BD61563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716" y="106947"/>
            <a:ext cx="1184077" cy="876300"/>
          </a:xfrm>
          <a:prstGeom prst="rect">
            <a:avLst/>
          </a:prstGeom>
        </p:spPr>
      </p:pic>
      <p:sp>
        <p:nvSpPr>
          <p:cNvPr id="7" name="椭圆形标注 17">
            <a:extLst>
              <a:ext uri="{FF2B5EF4-FFF2-40B4-BE49-F238E27FC236}">
                <a16:creationId xmlns:a16="http://schemas.microsoft.com/office/drawing/2014/main" xmlns="" id="{5A389DA5-3D50-2E25-E8EC-998D35BE7ADE}"/>
              </a:ext>
            </a:extLst>
          </p:cNvPr>
          <p:cNvSpPr/>
          <p:nvPr/>
        </p:nvSpPr>
        <p:spPr>
          <a:xfrm>
            <a:off x="6646947" y="804734"/>
            <a:ext cx="1558829" cy="876300"/>
          </a:xfrm>
          <a:prstGeom prst="wedgeEllipseCallout">
            <a:avLst>
              <a:gd name="adj1" fmla="val -96708"/>
              <a:gd name="adj2" fmla="val 79755"/>
            </a:avLst>
          </a:prstGeom>
          <a:noFill/>
          <a:ln w="952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xmlns="" id="{34CF704F-33AF-8070-DC9B-C31A40996CB4}"/>
              </a:ext>
            </a:extLst>
          </p:cNvPr>
          <p:cNvSpPr txBox="1"/>
          <p:nvPr/>
        </p:nvSpPr>
        <p:spPr>
          <a:xfrm>
            <a:off x="6645808" y="963564"/>
            <a:ext cx="15974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ja-JP" altLang="en-US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簡単このボタン</a:t>
            </a:r>
            <a:endParaRPr kumimoji="0" lang="en-US" altLang="ja-JP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 algn="ctr">
              <a:defRPr/>
            </a:pPr>
            <a:r>
              <a:rPr kumimoji="0" lang="ja-JP" altLang="en-US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を押すだけ</a:t>
            </a:r>
            <a:endParaRPr kumimoji="0" lang="zh-CN" altLang="en-US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xmlns="" id="{80402E0A-054C-2D05-21F2-4C28CA36415D}"/>
              </a:ext>
            </a:extLst>
          </p:cNvPr>
          <p:cNvSpPr/>
          <p:nvPr/>
        </p:nvSpPr>
        <p:spPr>
          <a:xfrm rot="5400000">
            <a:off x="2142737" y="1879597"/>
            <a:ext cx="1078964" cy="839311"/>
          </a:xfrm>
          <a:prstGeom prst="wedgeRoundRectCallout">
            <a:avLst>
              <a:gd name="adj1" fmla="val -23795"/>
              <a:gd name="adj2" fmla="val 16540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5AFBE401-A2BC-D74F-E252-2F847CB8815D}"/>
              </a:ext>
            </a:extLst>
          </p:cNvPr>
          <p:cNvSpPr txBox="1"/>
          <p:nvPr/>
        </p:nvSpPr>
        <p:spPr>
          <a:xfrm>
            <a:off x="305990" y="1923049"/>
            <a:ext cx="1776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Meiryo UI" pitchFamily="50" charset="-128"/>
                <a:ea typeface="Meiryo UI" pitchFamily="50" charset="-128"/>
              </a:rPr>
              <a:t>大きく</a:t>
            </a:r>
            <a:endParaRPr kumimoji="1" lang="en-US" altLang="ja-JP" sz="2000" dirty="0">
              <a:latin typeface="Meiryo UI" pitchFamily="50" charset="-128"/>
              <a:ea typeface="Meiryo UI" pitchFamily="50" charset="-128"/>
            </a:endParaRPr>
          </a:p>
          <a:p>
            <a:r>
              <a:rPr kumimoji="1" lang="ja-JP" altLang="en-US" sz="2000" dirty="0">
                <a:latin typeface="Meiryo UI" pitchFamily="50" charset="-128"/>
                <a:ea typeface="Meiryo UI" pitchFamily="50" charset="-128"/>
              </a:rPr>
              <a:t>見易い画面</a:t>
            </a:r>
            <a:endParaRPr kumimoji="1" lang="en-US" altLang="ja-JP" sz="2000" dirty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画面</a:t>
            </a:r>
            <a:r>
              <a:rPr lang="en-US" altLang="ja-JP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1.58inch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98387C20-2A3C-F8E9-B562-FE5790FC3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009" y="2987748"/>
            <a:ext cx="1588615" cy="12610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43B8499B-DB41-1D52-0C59-F5B4E8A88030}"/>
              </a:ext>
            </a:extLst>
          </p:cNvPr>
          <p:cNvSpPr txBox="1"/>
          <p:nvPr/>
        </p:nvSpPr>
        <p:spPr>
          <a:xfrm>
            <a:off x="7049728" y="4213853"/>
            <a:ext cx="2749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[Gateway]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送信メッセージの設定や</a:t>
            </a:r>
            <a:endParaRPr lang="en-US" altLang="ja-JP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利用者の設定を行います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CC101750-7FAA-A105-1DD3-79B1ADB35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912" y="5238633"/>
            <a:ext cx="2458119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36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E9B86DF-6D7E-42E9-9DDD-5E1792FF6D0F}"/>
              </a:ext>
            </a:extLst>
          </p:cNvPr>
          <p:cNvSpPr/>
          <p:nvPr/>
        </p:nvSpPr>
        <p:spPr>
          <a:xfrm>
            <a:off x="0" y="6470650"/>
            <a:ext cx="9906000" cy="386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89CD995A-E13B-C21E-8BFD-449600DC7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716" y="106947"/>
            <a:ext cx="1184077" cy="8763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088C782-4585-6C37-EBFE-52B70B81720E}"/>
              </a:ext>
            </a:extLst>
          </p:cNvPr>
          <p:cNvSpPr txBox="1"/>
          <p:nvPr/>
        </p:nvSpPr>
        <p:spPr>
          <a:xfrm>
            <a:off x="451766" y="334664"/>
            <a:ext cx="8132675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28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en-US" altLang="ja-JP" sz="2800" dirty="0">
                <a:latin typeface="Meiryo UI" pitchFamily="50" charset="-128"/>
                <a:ea typeface="Meiryo UI" pitchFamily="50" charset="-128"/>
              </a:rPr>
              <a:t>4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</a:rPr>
              <a:t>)費用も廉価で</a:t>
            </a:r>
          </a:p>
          <a:p>
            <a:r>
              <a:rPr lang="ja-JP" altLang="en-US" sz="2800" dirty="0">
                <a:latin typeface="Meiryo UI" pitchFamily="50" charset="-128"/>
                <a:ea typeface="Meiryo UI" pitchFamily="50" charset="-128"/>
              </a:rPr>
              <a:t>⇒毎日使用するので、</a:t>
            </a:r>
            <a:endParaRPr lang="en-US" altLang="ja-JP" sz="2800" dirty="0"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800" dirty="0">
                <a:latin typeface="Meiryo UI" pitchFamily="50" charset="-128"/>
                <a:ea typeface="Meiryo UI" pitchFamily="50" charset="-128"/>
              </a:rPr>
              <a:t>イニシャルコストもランニングコストも安くないと</a:t>
            </a:r>
            <a:r>
              <a:rPr lang="en-US" altLang="ja-JP" sz="2800" dirty="0">
                <a:latin typeface="Meiryo UI" pitchFamily="50" charset="-128"/>
                <a:ea typeface="Meiryo UI" pitchFamily="50" charset="-128"/>
              </a:rPr>
              <a:t>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CFAF1DE-FA47-AD89-ACF4-FA9F9CB01ECC}"/>
              </a:ext>
            </a:extLst>
          </p:cNvPr>
          <p:cNvSpPr/>
          <p:nvPr/>
        </p:nvSpPr>
        <p:spPr>
          <a:xfrm>
            <a:off x="1459585" y="2074434"/>
            <a:ext cx="1044773" cy="1416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C173CF1A-326F-663F-0E30-0AB725801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975" y="2273814"/>
            <a:ext cx="1375680" cy="94114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0D29AED4-8E89-A207-2BBA-BEA47BE25F94}"/>
              </a:ext>
            </a:extLst>
          </p:cNvPr>
          <p:cNvSpPr txBox="1"/>
          <p:nvPr/>
        </p:nvSpPr>
        <p:spPr>
          <a:xfrm>
            <a:off x="1663164" y="3567181"/>
            <a:ext cx="3151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①一括購入の場合</a:t>
            </a:r>
            <a:endParaRPr lang="en-US" altLang="ja-JP" dirty="0">
              <a:latin typeface="Meiryo UI" pitchFamily="50" charset="-128"/>
              <a:ea typeface="Meiryo UI" pitchFamily="50" charset="-128"/>
            </a:endParaRPr>
          </a:p>
          <a:p>
            <a:r>
              <a:rPr kumimoji="1" lang="ja-JP" altLang="en-US" dirty="0">
                <a:latin typeface="Meiryo UI" pitchFamily="50" charset="-128"/>
                <a:ea typeface="Meiryo UI" pitchFamily="50" charset="-128"/>
              </a:rPr>
              <a:t>　初期費用：</a:t>
            </a:r>
            <a:r>
              <a:rPr kumimoji="1" lang="en-US" altLang="ja-JP" dirty="0">
                <a:latin typeface="Meiryo UI" pitchFamily="50" charset="-128"/>
                <a:ea typeface="Meiryo UI" pitchFamily="50" charset="-128"/>
              </a:rPr>
              <a:t>59,800</a:t>
            </a:r>
            <a:r>
              <a:rPr kumimoji="1" lang="ja-JP" altLang="en-US" dirty="0">
                <a:latin typeface="Meiryo UI" pitchFamily="50" charset="-128"/>
                <a:ea typeface="Meiryo UI" pitchFamily="50" charset="-128"/>
              </a:rPr>
              <a:t>円</a:t>
            </a:r>
            <a:r>
              <a:rPr kumimoji="1" lang="en-US" altLang="ja-JP" dirty="0">
                <a:latin typeface="Meiryo UI" pitchFamily="50" charset="-128"/>
                <a:ea typeface="Meiryo UI" pitchFamily="50" charset="-128"/>
              </a:rPr>
              <a:t>(</a:t>
            </a:r>
            <a:r>
              <a:rPr kumimoji="1" lang="ja-JP" altLang="en-US" dirty="0">
                <a:latin typeface="Meiryo UI" pitchFamily="50" charset="-128"/>
                <a:ea typeface="Meiryo UI" pitchFamily="50" charset="-128"/>
              </a:rPr>
              <a:t>税別</a:t>
            </a:r>
            <a:r>
              <a:rPr kumimoji="1" lang="en-US" altLang="ja-JP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   ※</a:t>
            </a:r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初年度サポート費用含む</a:t>
            </a:r>
            <a:endParaRPr kumimoji="1" lang="ja-JP" altLang="en-US" dirty="0"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9" name="矩形 4">
            <a:extLst>
              <a:ext uri="{FF2B5EF4-FFF2-40B4-BE49-F238E27FC236}">
                <a16:creationId xmlns:a16="http://schemas.microsoft.com/office/drawing/2014/main" xmlns="" id="{03F25B26-2145-CBCF-C938-CDD80463BF68}"/>
              </a:ext>
            </a:extLst>
          </p:cNvPr>
          <p:cNvSpPr/>
          <p:nvPr/>
        </p:nvSpPr>
        <p:spPr>
          <a:xfrm>
            <a:off x="4843374" y="2006196"/>
            <a:ext cx="1044773" cy="1401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CBB771CF-E9F3-FC7B-0AA9-C46A7302E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764" y="2200535"/>
            <a:ext cx="1375680" cy="93115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3593129F-4D5B-58AF-1393-4E0BD6032FDA}"/>
              </a:ext>
            </a:extLst>
          </p:cNvPr>
          <p:cNvSpPr txBox="1"/>
          <p:nvPr/>
        </p:nvSpPr>
        <p:spPr>
          <a:xfrm>
            <a:off x="5046953" y="3483912"/>
            <a:ext cx="3429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②月額使用の場合</a:t>
            </a:r>
            <a:endParaRPr lang="en-US" altLang="ja-JP" dirty="0">
              <a:latin typeface="Meiryo UI" pitchFamily="50" charset="-128"/>
              <a:ea typeface="Meiryo UI" pitchFamily="50" charset="-128"/>
            </a:endParaRPr>
          </a:p>
          <a:p>
            <a:r>
              <a:rPr kumimoji="1" lang="ja-JP" altLang="en-US" dirty="0">
                <a:latin typeface="Meiryo UI" pitchFamily="50" charset="-128"/>
                <a:ea typeface="Meiryo UI" pitchFamily="50" charset="-128"/>
              </a:rPr>
              <a:t>　初期費用：</a:t>
            </a:r>
            <a:r>
              <a:rPr kumimoji="1" lang="en-US" altLang="ja-JP" dirty="0">
                <a:latin typeface="Meiryo UI" pitchFamily="50" charset="-128"/>
                <a:ea typeface="Meiryo UI" pitchFamily="50" charset="-128"/>
              </a:rPr>
              <a:t>10,000</a:t>
            </a:r>
            <a:r>
              <a:rPr kumimoji="1" lang="ja-JP" altLang="en-US" dirty="0">
                <a:latin typeface="Meiryo UI" pitchFamily="50" charset="-128"/>
                <a:ea typeface="Meiryo UI" pitchFamily="50" charset="-128"/>
              </a:rPr>
              <a:t>円</a:t>
            </a:r>
            <a:r>
              <a:rPr kumimoji="1" lang="en-US" altLang="ja-JP" dirty="0">
                <a:latin typeface="Meiryo UI" pitchFamily="50" charset="-128"/>
                <a:ea typeface="Meiryo UI" pitchFamily="50" charset="-128"/>
              </a:rPr>
              <a:t>(</a:t>
            </a:r>
            <a:r>
              <a:rPr kumimoji="1" lang="ja-JP" altLang="en-US" dirty="0">
                <a:latin typeface="Meiryo UI" pitchFamily="50" charset="-128"/>
                <a:ea typeface="Meiryo UI" pitchFamily="50" charset="-128"/>
              </a:rPr>
              <a:t>税別</a:t>
            </a:r>
            <a:r>
              <a:rPr kumimoji="1" lang="en-US" altLang="ja-JP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    </a:t>
            </a:r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月額使用料：</a:t>
            </a:r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1,390</a:t>
            </a:r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円</a:t>
            </a:r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dirty="0">
                <a:latin typeface="Meiryo UI" pitchFamily="50" charset="-128"/>
                <a:ea typeface="Meiryo UI" pitchFamily="50" charset="-128"/>
              </a:rPr>
              <a:t>税別</a:t>
            </a:r>
            <a:r>
              <a:rPr lang="en-US" altLang="ja-JP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r>
              <a:rPr kumimoji="1" lang="ja-JP" altLang="en-US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kumimoji="1" lang="en-US" altLang="ja-JP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kumimoji="1" lang="ja-JP" altLang="en-US" dirty="0">
                <a:latin typeface="Meiryo UI" pitchFamily="50" charset="-128"/>
                <a:ea typeface="Meiryo UI" pitchFamily="50" charset="-128"/>
              </a:rPr>
              <a:t>初年度サポート費用含む</a:t>
            </a:r>
          </a:p>
        </p:txBody>
      </p:sp>
      <p:pic>
        <p:nvPicPr>
          <p:cNvPr id="12" name="Picture 3" descr="L:\2022\Project\KEY\family\DOC\PIC\Sensor.png">
            <a:extLst>
              <a:ext uri="{FF2B5EF4-FFF2-40B4-BE49-F238E27FC236}">
                <a16:creationId xmlns:a16="http://schemas.microsoft.com/office/drawing/2014/main" xmlns="" id="{A0685866-60BC-E175-E05D-895B05D5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4476" y="4681180"/>
            <a:ext cx="531634" cy="55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1CBD03F8-53D3-9845-A04D-630FA4462659}"/>
              </a:ext>
            </a:extLst>
          </p:cNvPr>
          <p:cNvSpPr txBox="1"/>
          <p:nvPr/>
        </p:nvSpPr>
        <p:spPr>
          <a:xfrm>
            <a:off x="1661921" y="5285450"/>
            <a:ext cx="3507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③オプション</a:t>
            </a:r>
            <a:endParaRPr lang="en-US" altLang="ja-JP" sz="1600" dirty="0">
              <a:latin typeface="Meiryo UI" pitchFamily="50" charset="-128"/>
              <a:ea typeface="Meiryo UI" pitchFamily="50" charset="-128"/>
            </a:endParaRPr>
          </a:p>
          <a:p>
            <a:r>
              <a:rPr kumimoji="1" lang="ja-JP" altLang="en-US" sz="1600" dirty="0">
                <a:latin typeface="Meiryo UI" pitchFamily="50" charset="-128"/>
                <a:ea typeface="Meiryo UI" pitchFamily="50" charset="-128"/>
              </a:rPr>
              <a:t>　無線音声センサー</a:t>
            </a:r>
            <a:endParaRPr kumimoji="1" lang="en-US" altLang="ja-JP" sz="1600" dirty="0">
              <a:latin typeface="Meiryo UI" pitchFamily="50" charset="-128"/>
              <a:ea typeface="Meiryo UI" pitchFamily="50" charset="-128"/>
            </a:endParaRPr>
          </a:p>
          <a:p>
            <a:r>
              <a:rPr kumimoji="1" lang="ja-JP" altLang="en-US" sz="1600" dirty="0">
                <a:latin typeface="Meiryo UI" pitchFamily="50" charset="-128"/>
                <a:ea typeface="Meiryo UI" pitchFamily="50" charset="-128"/>
              </a:rPr>
              <a:t>　１個：</a:t>
            </a:r>
            <a:r>
              <a:rPr kumimoji="1" lang="en-US" altLang="ja-JP" sz="1600" dirty="0">
                <a:latin typeface="Meiryo UI" pitchFamily="50" charset="-128"/>
                <a:ea typeface="Meiryo UI" pitchFamily="50" charset="-128"/>
              </a:rPr>
              <a:t>10,000</a:t>
            </a:r>
            <a:r>
              <a:rPr kumimoji="1" lang="ja-JP" altLang="en-US" sz="1600" dirty="0">
                <a:latin typeface="Meiryo UI" pitchFamily="50" charset="-128"/>
                <a:ea typeface="Meiryo UI" pitchFamily="50" charset="-128"/>
              </a:rPr>
              <a:t>円</a:t>
            </a:r>
            <a:r>
              <a:rPr kumimoji="1" lang="en-US" altLang="ja-JP" sz="16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kumimoji="1" lang="ja-JP" altLang="en-US" sz="1600" dirty="0">
                <a:latin typeface="Meiryo UI" pitchFamily="50" charset="-128"/>
                <a:ea typeface="Meiryo UI" pitchFamily="50" charset="-128"/>
              </a:rPr>
              <a:t>税別</a:t>
            </a:r>
            <a:r>
              <a:rPr kumimoji="1" lang="en-US" altLang="ja-JP" sz="1600" dirty="0">
                <a:latin typeface="Meiryo UI" pitchFamily="50" charset="-128"/>
                <a:ea typeface="Meiryo UI" pitchFamily="50" charset="-128"/>
              </a:rPr>
              <a:t>)</a:t>
            </a:r>
          </a:p>
          <a:p>
            <a:r>
              <a:rPr kumimoji="1" lang="ja-JP" altLang="en-US" sz="1600" dirty="0">
                <a:latin typeface="Meiryo UI" pitchFamily="50" charset="-128"/>
                <a:ea typeface="Meiryo UI" pitchFamily="50" charset="-128"/>
              </a:rPr>
              <a:t>　</a:t>
            </a:r>
            <a:r>
              <a:rPr kumimoji="1" lang="en-US" altLang="ja-JP" sz="1600" dirty="0">
                <a:latin typeface="Meiryo UI" pitchFamily="50" charset="-128"/>
                <a:ea typeface="Meiryo UI" pitchFamily="50" charset="-128"/>
              </a:rPr>
              <a:t>※</a:t>
            </a:r>
            <a:r>
              <a:rPr kumimoji="1" lang="ja-JP" altLang="en-US" sz="1600" dirty="0">
                <a:latin typeface="Meiryo UI" pitchFamily="50" charset="-128"/>
                <a:ea typeface="Meiryo UI" pitchFamily="50" charset="-128"/>
              </a:rPr>
              <a:t>一括購入の場合のみ追加購入可能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0D29AED4-8E89-A207-2BBA-BEA47BE25F94}"/>
              </a:ext>
            </a:extLst>
          </p:cNvPr>
          <p:cNvSpPr txBox="1"/>
          <p:nvPr/>
        </p:nvSpPr>
        <p:spPr>
          <a:xfrm>
            <a:off x="7957041" y="57258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itchFamily="50" charset="-128"/>
                <a:ea typeface="Meiryo UI" pitchFamily="50" charset="-128"/>
              </a:rPr>
              <a:t>※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</a:rPr>
              <a:t>参考売価</a:t>
            </a:r>
            <a:endParaRPr lang="en-US" altLang="ja-JP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37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4">
            <a:extLst>
              <a:ext uri="{FF2B5EF4-FFF2-40B4-BE49-F238E27FC236}">
                <a16:creationId xmlns:a16="http://schemas.microsoft.com/office/drawing/2014/main" xmlns="" id="{961820FE-88BB-0E0F-C787-9915553AF674}"/>
              </a:ext>
            </a:extLst>
          </p:cNvPr>
          <p:cNvSpPr/>
          <p:nvPr/>
        </p:nvSpPr>
        <p:spPr>
          <a:xfrm>
            <a:off x="2793629" y="2396897"/>
            <a:ext cx="3454402" cy="1938632"/>
          </a:xfrm>
          <a:custGeom>
            <a:avLst/>
            <a:gdLst>
              <a:gd name="connsiteX0" fmla="*/ 0 w 1790700"/>
              <a:gd name="connsiteY0" fmla="*/ 1495425 h 1495425"/>
              <a:gd name="connsiteX1" fmla="*/ 923925 w 1790700"/>
              <a:gd name="connsiteY1" fmla="*/ 419100 h 1495425"/>
              <a:gd name="connsiteX2" fmla="*/ 771525 w 1790700"/>
              <a:gd name="connsiteY2" fmla="*/ 1152525 h 1495425"/>
              <a:gd name="connsiteX3" fmla="*/ 1790700 w 1790700"/>
              <a:gd name="connsiteY3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1495425">
                <a:moveTo>
                  <a:pt x="0" y="1495425"/>
                </a:moveTo>
                <a:cubicBezTo>
                  <a:pt x="397669" y="985837"/>
                  <a:pt x="795338" y="476250"/>
                  <a:pt x="923925" y="419100"/>
                </a:cubicBezTo>
                <a:cubicBezTo>
                  <a:pt x="1052512" y="361950"/>
                  <a:pt x="627063" y="1222375"/>
                  <a:pt x="771525" y="1152525"/>
                </a:cubicBezTo>
                <a:cubicBezTo>
                  <a:pt x="915987" y="1082675"/>
                  <a:pt x="1353343" y="541337"/>
                  <a:pt x="1790700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lgDash"/>
            <a:headEnd type="none" w="med" len="med"/>
            <a:tailEnd type="stealth" w="lg" len="lg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E9B86DF-6D7E-42E9-9DDD-5E1792FF6D0F}"/>
              </a:ext>
            </a:extLst>
          </p:cNvPr>
          <p:cNvSpPr/>
          <p:nvPr/>
        </p:nvSpPr>
        <p:spPr>
          <a:xfrm>
            <a:off x="0" y="6470650"/>
            <a:ext cx="9906000" cy="386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583809B3-AF8C-AA24-752D-C4ED0A8E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716" y="106947"/>
            <a:ext cx="1184077" cy="87630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xmlns="" id="{757B7309-2130-6CB5-1549-9A7AF7898573}"/>
              </a:ext>
            </a:extLst>
          </p:cNvPr>
          <p:cNvSpPr txBox="1">
            <a:spLocks/>
          </p:cNvSpPr>
          <p:nvPr/>
        </p:nvSpPr>
        <p:spPr bwMode="auto">
          <a:xfrm>
            <a:off x="300941" y="106947"/>
            <a:ext cx="64265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[1.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ダイレクトメッセージ機能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]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7" name="圆角矩形 3">
            <a:extLst>
              <a:ext uri="{FF2B5EF4-FFF2-40B4-BE49-F238E27FC236}">
                <a16:creationId xmlns:a16="http://schemas.microsoft.com/office/drawing/2014/main" xmlns="" id="{F91C06A5-E73A-5D92-08BD-CD8F3A52A4AC}"/>
              </a:ext>
            </a:extLst>
          </p:cNvPr>
          <p:cNvSpPr/>
          <p:nvPr/>
        </p:nvSpPr>
        <p:spPr>
          <a:xfrm>
            <a:off x="6248032" y="708730"/>
            <a:ext cx="2205633" cy="1714500"/>
          </a:xfrm>
          <a:prstGeom prst="roundRect">
            <a:avLst/>
          </a:prstGeom>
          <a:blipFill dpi="0" rotWithShape="1">
            <a:blip r:embed="rId3" cstate="print">
              <a:alphaModFix amt="57000"/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65509C9B-4F37-2D03-B6F2-DC6DE61D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70" y="5533220"/>
            <a:ext cx="31744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・１</a:t>
            </a:r>
            <a:r>
              <a:rPr kumimoji="0" lang="en-US" altLang="ja-JP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F</a:t>
            </a: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で料理が用意できた時、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　</a:t>
            </a:r>
            <a:r>
              <a:rPr kumimoji="0" lang="en-US" altLang="ja-JP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2F</a:t>
            </a: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のお父さんを呼びたい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・他にケアマネージャの訪問時</a:t>
            </a:r>
            <a:r>
              <a:rPr kumimoji="0" lang="ja-JP" altLang="en-US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等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6C73277D-9620-6595-8A6A-D2660FCDE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623" y="2541026"/>
            <a:ext cx="34082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・２</a:t>
            </a:r>
            <a:r>
              <a:rPr kumimoji="0" lang="en-US" altLang="ja-JP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F</a:t>
            </a: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でテレビを見ている親御さんの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腕時計に振動があり、“ご飯の用意できました”の文字を表示。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・他にケアマネージャの訪問時等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D1401327-641E-BF71-FF5F-238475467353}"/>
              </a:ext>
            </a:extLst>
          </p:cNvPr>
          <p:cNvSpPr txBox="1"/>
          <p:nvPr/>
        </p:nvSpPr>
        <p:spPr>
          <a:xfrm>
            <a:off x="4059653" y="3648767"/>
            <a:ext cx="117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距離制限は</a:t>
            </a:r>
            <a:endParaRPr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ありません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9D143653-F3FA-4F93-B117-165043E9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329" y="4732254"/>
            <a:ext cx="4501487" cy="163121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●重度の難聴者でも、</a:t>
            </a:r>
            <a:endParaRPr lang="en-US" altLang="ja-JP" sz="20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　円滑なコミュニケーションが可能</a:t>
            </a:r>
            <a:endParaRPr lang="en-US" altLang="ja-JP" sz="20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●無線なので、離れた場所でも利用可能</a:t>
            </a:r>
            <a:endParaRPr lang="en-US" altLang="ja-JP" sz="20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●ボタンを押さないと振動が止まらない</a:t>
            </a:r>
            <a:endParaRPr lang="en-US" altLang="ja-JP" sz="20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　見逃し防止仕様</a:t>
            </a:r>
            <a:endParaRPr lang="en-US" altLang="ja-JP" sz="20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3599782D-8782-A66C-318C-5900BFA30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01" y="1100617"/>
            <a:ext cx="1375680" cy="1092027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48F98994-B594-2092-366F-A861F6B8BDDA}"/>
              </a:ext>
            </a:extLst>
          </p:cNvPr>
          <p:cNvSpPr txBox="1"/>
          <p:nvPr/>
        </p:nvSpPr>
        <p:spPr>
          <a:xfrm>
            <a:off x="1776997" y="1157488"/>
            <a:ext cx="2709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[Gateway]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送信メッセージの設定や</a:t>
            </a:r>
            <a:endParaRPr lang="en-US" altLang="ja-JP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送付先設定を行います。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81B14FD7-F072-8B47-5C6A-55CF7DB42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063" y="2235781"/>
            <a:ext cx="2649766" cy="1094849"/>
          </a:xfrm>
          <a:prstGeom prst="rect">
            <a:avLst/>
          </a:prstGeom>
        </p:spPr>
      </p:pic>
      <p:sp>
        <p:nvSpPr>
          <p:cNvPr id="5" name="圆角矩形 2">
            <a:extLst>
              <a:ext uri="{FF2B5EF4-FFF2-40B4-BE49-F238E27FC236}">
                <a16:creationId xmlns:a16="http://schemas.microsoft.com/office/drawing/2014/main" xmlns="" id="{46324625-BF76-11F5-30C0-880E96C4BD9E}"/>
              </a:ext>
            </a:extLst>
          </p:cNvPr>
          <p:cNvSpPr/>
          <p:nvPr/>
        </p:nvSpPr>
        <p:spPr>
          <a:xfrm>
            <a:off x="486831" y="3794314"/>
            <a:ext cx="2089547" cy="1714500"/>
          </a:xfrm>
          <a:prstGeom prst="roundRect">
            <a:avLst/>
          </a:prstGeom>
          <a:blipFill dpi="0" rotWithShape="1">
            <a:blip r:embed="rId6" cstate="print">
              <a:alphaModFix amt="67000"/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矢印: 上下 21">
            <a:extLst>
              <a:ext uri="{FF2B5EF4-FFF2-40B4-BE49-F238E27FC236}">
                <a16:creationId xmlns:a16="http://schemas.microsoft.com/office/drawing/2014/main" xmlns="" id="{5250B190-EC6A-8457-20E7-431FCD81D422}"/>
              </a:ext>
            </a:extLst>
          </p:cNvPr>
          <p:cNvSpPr/>
          <p:nvPr/>
        </p:nvSpPr>
        <p:spPr>
          <a:xfrm>
            <a:off x="718340" y="2244807"/>
            <a:ext cx="542471" cy="141279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1655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xmlns="" id="{5FA55BEA-5AFD-1B08-721B-BAD5591E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040" y="1083202"/>
            <a:ext cx="1140275" cy="1401244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E9B86DF-6D7E-42E9-9DDD-5E1792FF6D0F}"/>
              </a:ext>
            </a:extLst>
          </p:cNvPr>
          <p:cNvSpPr/>
          <p:nvPr/>
        </p:nvSpPr>
        <p:spPr>
          <a:xfrm>
            <a:off x="0" y="6470650"/>
            <a:ext cx="9906000" cy="386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583809B3-AF8C-AA24-752D-C4ED0A8E2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716" y="106947"/>
            <a:ext cx="1184077" cy="87630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xmlns="" id="{4D23CD74-C71D-483D-2156-3869FE03E1A3}"/>
              </a:ext>
            </a:extLst>
          </p:cNvPr>
          <p:cNvSpPr txBox="1">
            <a:spLocks/>
          </p:cNvSpPr>
          <p:nvPr/>
        </p:nvSpPr>
        <p:spPr bwMode="auto">
          <a:xfrm>
            <a:off x="257710" y="17095"/>
            <a:ext cx="41914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[2.</a:t>
            </a:r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見守り機能</a:t>
            </a:r>
            <a:r>
              <a:rPr kumimoji="0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]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5" name="圆角矩形 2">
            <a:extLst>
              <a:ext uri="{FF2B5EF4-FFF2-40B4-BE49-F238E27FC236}">
                <a16:creationId xmlns:a16="http://schemas.microsoft.com/office/drawing/2014/main" xmlns="" id="{86563765-E308-7A0F-CB64-5C66FD17E705}"/>
              </a:ext>
            </a:extLst>
          </p:cNvPr>
          <p:cNvSpPr/>
          <p:nvPr/>
        </p:nvSpPr>
        <p:spPr>
          <a:xfrm>
            <a:off x="853587" y="1067327"/>
            <a:ext cx="1857375" cy="1428750"/>
          </a:xfrm>
          <a:prstGeom prst="roundRect">
            <a:avLst/>
          </a:prstGeom>
          <a:blipFill dpi="0" rotWithShape="1">
            <a:blip r:embed="rId4" cstate="print">
              <a:alphaModFix amt="48000"/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60E65CE3-C0B8-8A6D-E0BD-1A9D79471CA5}"/>
              </a:ext>
            </a:extLst>
          </p:cNvPr>
          <p:cNvSpPr txBox="1"/>
          <p:nvPr/>
        </p:nvSpPr>
        <p:spPr>
          <a:xfrm>
            <a:off x="791571" y="2543704"/>
            <a:ext cx="20471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就寝中に体調がわるくなった時</a:t>
            </a:r>
            <a:endParaRPr kumimoji="0" lang="zh-CN" altLang="en-US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8" name="圆角矩形 4">
            <a:extLst>
              <a:ext uri="{FF2B5EF4-FFF2-40B4-BE49-F238E27FC236}">
                <a16:creationId xmlns:a16="http://schemas.microsoft.com/office/drawing/2014/main" xmlns="" id="{869F56D7-C296-F85A-D039-AFDCBA1F7485}"/>
              </a:ext>
            </a:extLst>
          </p:cNvPr>
          <p:cNvSpPr/>
          <p:nvPr/>
        </p:nvSpPr>
        <p:spPr>
          <a:xfrm>
            <a:off x="3033682" y="1083202"/>
            <a:ext cx="1857375" cy="1428750"/>
          </a:xfrm>
          <a:prstGeom prst="roundRect">
            <a:avLst/>
          </a:prstGeom>
          <a:blipFill dpi="0" rotWithShape="1">
            <a:blip r:embed="rId5" cstate="print">
              <a:alphaModFix amt="49000"/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B9840C00-81E7-E6BF-4BA2-E9CAB441BB2C}"/>
              </a:ext>
            </a:extLst>
          </p:cNvPr>
          <p:cNvSpPr txBox="1"/>
          <p:nvPr/>
        </p:nvSpPr>
        <p:spPr>
          <a:xfrm>
            <a:off x="3016157" y="2542830"/>
            <a:ext cx="1950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入浴中に体調が悪くなった時</a:t>
            </a:r>
            <a:endParaRPr kumimoji="0" lang="zh-CN" altLang="en-US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" name="圆角矩形 6">
            <a:extLst>
              <a:ext uri="{FF2B5EF4-FFF2-40B4-BE49-F238E27FC236}">
                <a16:creationId xmlns:a16="http://schemas.microsoft.com/office/drawing/2014/main" xmlns="" id="{6ECC2339-FF7E-4DF7-2019-8824E1B473AA}"/>
              </a:ext>
            </a:extLst>
          </p:cNvPr>
          <p:cNvSpPr/>
          <p:nvPr/>
        </p:nvSpPr>
        <p:spPr>
          <a:xfrm>
            <a:off x="5166565" y="1073957"/>
            <a:ext cx="1741289" cy="1428750"/>
          </a:xfrm>
          <a:prstGeom prst="roundRect">
            <a:avLst/>
          </a:prstGeom>
          <a:blipFill dpi="0" rotWithShape="1">
            <a:blip r:embed="rId6" cstate="print">
              <a:alphaModFix amt="71000"/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11C2F0D2-0F3A-3308-9D99-7FEC31DB6E34}"/>
              </a:ext>
            </a:extLst>
          </p:cNvPr>
          <p:cNvSpPr txBox="1"/>
          <p:nvPr/>
        </p:nvSpPr>
        <p:spPr>
          <a:xfrm>
            <a:off x="5156290" y="2538910"/>
            <a:ext cx="18181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トイレで体調が悪くなった時</a:t>
            </a:r>
            <a:endParaRPr kumimoji="0" lang="zh-CN" altLang="en-US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6" name="Picture 2" descr="L:\2022\other\pic\20220925\图片1.png">
            <a:extLst>
              <a:ext uri="{FF2B5EF4-FFF2-40B4-BE49-F238E27FC236}">
                <a16:creationId xmlns:a16="http://schemas.microsoft.com/office/drawing/2014/main" xmlns="" id="{ADC52A1C-13C4-FE2E-8186-32E032671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3463" y="4248097"/>
            <a:ext cx="1115067" cy="163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3">
            <a:extLst>
              <a:ext uri="{FF2B5EF4-FFF2-40B4-BE49-F238E27FC236}">
                <a16:creationId xmlns:a16="http://schemas.microsoft.com/office/drawing/2014/main" xmlns="" id="{B613D8A9-0263-7062-1626-C71A0D799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866" y="5167464"/>
            <a:ext cx="2439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救助要請メッセージを</a:t>
            </a:r>
            <a:endParaRPr kumimoji="0" lang="en-US" altLang="ja-JP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LINE</a:t>
            </a:r>
            <a:r>
              <a:rPr kumimoji="0"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に届けます</a:t>
            </a:r>
            <a:endParaRPr kumimoji="0" lang="zh-CN" altLang="en-US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xmlns="" id="{6EB1C4CA-4040-0EC6-F380-9B2CE5D4E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59" y="3279828"/>
            <a:ext cx="3120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■体調急変で体が動かせない</a:t>
            </a: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場合でも、救助要請が出せます。</a:t>
            </a:r>
            <a:endParaRPr kumimoji="0" lang="zh-CN" altLang="en-US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xmlns="" id="{AE1F4783-A15B-6BA4-C6D6-EFB1DC2F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857" y="3443604"/>
            <a:ext cx="33295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※</a:t>
            </a: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完全防水</a:t>
            </a:r>
            <a:r>
              <a:rPr kumimoji="0" lang="en-US" altLang="ja-JP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(IP6/7)</a:t>
            </a: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なので、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洗面所、トイレ、入浴、キッチン</a:t>
            </a:r>
            <a:r>
              <a:rPr kumimoji="0" lang="en-US" altLang="ja-JP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何れもそのまま装着利用できます。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xmlns="" id="{E771B258-CD38-271A-4C68-EFEF9C3DC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416" y="4911491"/>
            <a:ext cx="4016567" cy="1015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●</a:t>
            </a:r>
            <a:r>
              <a:rPr kumimoji="0" lang="en-US" altLang="zh-CN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24</a:t>
            </a:r>
            <a:r>
              <a:rPr kumimoji="0"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時間</a:t>
            </a:r>
            <a:r>
              <a:rPr kumimoji="0" lang="en-US" altLang="ja-JP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365</a:t>
            </a:r>
            <a:r>
              <a:rPr kumimoji="0"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日、身に着けることに</a:t>
            </a:r>
            <a:endParaRPr kumimoji="0" lang="en-US" altLang="ja-JP" sz="20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　よって、急な体調不良時でも、</a:t>
            </a:r>
            <a:endParaRPr kumimoji="0" lang="en-US" altLang="ja-JP" sz="20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　咄嗟の連絡が可能。</a:t>
            </a:r>
            <a:endParaRPr kumimoji="0" lang="en-US" altLang="ja-JP" sz="2000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xmlns="" id="{2C7BFBA5-7867-F800-177B-4DCE95C7421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30895" y="3380746"/>
            <a:ext cx="1625204" cy="1464880"/>
          </a:xfrm>
          <a:prstGeom prst="rect">
            <a:avLst/>
          </a:prstGeom>
        </p:spPr>
      </p:pic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xmlns="" id="{E674B772-13CC-AE49-70A0-0AB56C762BAD}"/>
              </a:ext>
            </a:extLst>
          </p:cNvPr>
          <p:cNvSpPr/>
          <p:nvPr/>
        </p:nvSpPr>
        <p:spPr>
          <a:xfrm>
            <a:off x="7299202" y="1067328"/>
            <a:ext cx="1162410" cy="1476375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xmlns="" id="{D474D975-1014-CC4C-83D6-94970FA9C8A8}"/>
              </a:ext>
            </a:extLst>
          </p:cNvPr>
          <p:cNvSpPr txBox="1"/>
          <p:nvPr/>
        </p:nvSpPr>
        <p:spPr>
          <a:xfrm>
            <a:off x="7217868" y="2559578"/>
            <a:ext cx="1489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12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階段で</a:t>
            </a: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足を痛めた</a:t>
            </a:r>
            <a:endParaRPr kumimoji="0" lang="en-US" altLang="ja-JP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転倒した時</a:t>
            </a:r>
            <a:endParaRPr kumimoji="0" lang="zh-CN" altLang="en-US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0" name="右中かっこ 29">
            <a:extLst>
              <a:ext uri="{FF2B5EF4-FFF2-40B4-BE49-F238E27FC236}">
                <a16:creationId xmlns:a16="http://schemas.microsoft.com/office/drawing/2014/main" xmlns="" id="{9FE9F34F-ECF0-ADC3-6B53-EE73E7AC1A28}"/>
              </a:ext>
            </a:extLst>
          </p:cNvPr>
          <p:cNvSpPr/>
          <p:nvPr/>
        </p:nvSpPr>
        <p:spPr>
          <a:xfrm rot="5400000">
            <a:off x="4281342" y="-732641"/>
            <a:ext cx="703681" cy="7643175"/>
          </a:xfrm>
          <a:prstGeom prst="rightBrac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xmlns="" id="{9FC2CCCB-083D-EF36-6018-519C20BBE3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552959">
            <a:off x="2621116" y="3868492"/>
            <a:ext cx="1465143" cy="147528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113080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E9B86DF-6D7E-42E9-9DDD-5E1792FF6D0F}"/>
              </a:ext>
            </a:extLst>
          </p:cNvPr>
          <p:cNvSpPr/>
          <p:nvPr/>
        </p:nvSpPr>
        <p:spPr>
          <a:xfrm>
            <a:off x="0" y="6470650"/>
            <a:ext cx="9906000" cy="386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1EF69DED-3E59-3775-EC79-85AB58B9D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716" y="106947"/>
            <a:ext cx="1184077" cy="87630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xmlns="" id="{53C830C9-BD0E-61BB-1F17-B207BD70BDEC}"/>
              </a:ext>
            </a:extLst>
          </p:cNvPr>
          <p:cNvSpPr txBox="1">
            <a:spLocks/>
          </p:cNvSpPr>
          <p:nvPr/>
        </p:nvSpPr>
        <p:spPr bwMode="auto">
          <a:xfrm>
            <a:off x="404811" y="124335"/>
            <a:ext cx="424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[3.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リマインド機能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]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5" name="Picture 2" descr="L:\2022\other\pic\20220925\b6a0080dd05c52ca20e69396dd24783f.jpeg">
            <a:extLst>
              <a:ext uri="{FF2B5EF4-FFF2-40B4-BE49-F238E27FC236}">
                <a16:creationId xmlns:a16="http://schemas.microsoft.com/office/drawing/2014/main" xmlns="" id="{A786FE77-8FE6-C750-0968-EB289CDE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8827" y="1330632"/>
            <a:ext cx="1866155" cy="17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xmlns="" id="{B8CD738D-3012-3469-FB48-5CACD4F38EE1}"/>
              </a:ext>
            </a:extLst>
          </p:cNvPr>
          <p:cNvSpPr/>
          <p:nvPr/>
        </p:nvSpPr>
        <p:spPr>
          <a:xfrm>
            <a:off x="4182803" y="1372458"/>
            <a:ext cx="1044773" cy="1643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3" descr="L:\2022\other\pic\IOT\gateway.png">
            <a:extLst>
              <a:ext uri="{FF2B5EF4-FFF2-40B4-BE49-F238E27FC236}">
                <a16:creationId xmlns:a16="http://schemas.microsoft.com/office/drawing/2014/main" xmlns="" id="{518F8E0F-58A5-5A9D-91F3-9F2D9747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95" y="1389557"/>
            <a:ext cx="167808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箭头 6">
            <a:extLst>
              <a:ext uri="{FF2B5EF4-FFF2-40B4-BE49-F238E27FC236}">
                <a16:creationId xmlns:a16="http://schemas.microsoft.com/office/drawing/2014/main" xmlns="" id="{58085BF4-040C-CFBE-534A-96D96A5F68C0}"/>
              </a:ext>
            </a:extLst>
          </p:cNvPr>
          <p:cNvSpPr/>
          <p:nvPr/>
        </p:nvSpPr>
        <p:spPr>
          <a:xfrm>
            <a:off x="2486114" y="1804506"/>
            <a:ext cx="1509117" cy="714375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3788C95B-3F19-4CFA-32FF-A8A0C951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495" y="2817043"/>
            <a:ext cx="36303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Gateway</a:t>
            </a: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で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薬の時間を設定します。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設定時間になったら、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振動と、“薬の時間”の表示でお知らせ。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xmlns="" id="{4F433E1A-9D9C-3FD2-3B4D-00DCE0B32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550" y="5488044"/>
            <a:ext cx="35635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■薬の飲み忘れ、二度飲み防止</a:t>
            </a:r>
            <a:endParaRPr kumimoji="0" lang="zh-CN" altLang="en-US" sz="20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44B355BA-531B-3194-A8E1-CF0A41A50F35}"/>
              </a:ext>
            </a:extLst>
          </p:cNvPr>
          <p:cNvSpPr txBox="1"/>
          <p:nvPr/>
        </p:nvSpPr>
        <p:spPr>
          <a:xfrm>
            <a:off x="641901" y="4385842"/>
            <a:ext cx="4894780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シニア層の記憶力低下に依る、</a:t>
            </a:r>
            <a:endParaRPr kumimoji="0" lang="en-US" altLang="ja-JP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defRPr/>
            </a:pPr>
            <a:r>
              <a:rPr kumimoji="0" lang="ja-JP" altLang="en-US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薬の飲み忘れや飲み間違いでの、病気悪化を防止します。</a:t>
            </a:r>
            <a:endParaRPr kumimoji="0" lang="en-US" altLang="ja-JP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defRPr/>
            </a:pPr>
            <a:r>
              <a:rPr kumimoji="0" lang="ja-JP" altLang="en-US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他に、検温時間の通知、宅配食予約の通知、お風呂湧かす通知、</a:t>
            </a:r>
            <a:r>
              <a:rPr kumimoji="0" lang="en-US" altLang="ja-JP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…</a:t>
            </a:r>
            <a:r>
              <a:rPr kumimoji="0" lang="en-US" altLang="ja-JP" dirty="0" err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etc</a:t>
            </a:r>
            <a:endParaRPr kumimoji="0" lang="zh-CN" altLang="en-US" dirty="0">
              <a:solidFill>
                <a:srgbClr val="FF000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EAB986D4-9BE8-CB16-21FE-898E34AF3260}"/>
              </a:ext>
            </a:extLst>
          </p:cNvPr>
          <p:cNvSpPr txBox="1"/>
          <p:nvPr/>
        </p:nvSpPr>
        <p:spPr>
          <a:xfrm>
            <a:off x="5650173" y="3030143"/>
            <a:ext cx="7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例</a:t>
            </a:r>
            <a:r>
              <a:rPr lang="en-US" altLang="ja-JP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)</a:t>
            </a:r>
          </a:p>
        </p:txBody>
      </p:sp>
      <p:sp>
        <p:nvSpPr>
          <p:cNvPr id="15" name="圆角矩形 12">
            <a:extLst>
              <a:ext uri="{FF2B5EF4-FFF2-40B4-BE49-F238E27FC236}">
                <a16:creationId xmlns:a16="http://schemas.microsoft.com/office/drawing/2014/main" xmlns="" id="{66348902-50AE-A135-4DCC-72B39E586B0D}"/>
              </a:ext>
            </a:extLst>
          </p:cNvPr>
          <p:cNvSpPr/>
          <p:nvPr/>
        </p:nvSpPr>
        <p:spPr>
          <a:xfrm>
            <a:off x="5312675" y="1287328"/>
            <a:ext cx="1345650" cy="172819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xmlns="" id="{FE9E0818-7F99-0BD8-697F-27ADE30C0E92}"/>
              </a:ext>
            </a:extLst>
          </p:cNvPr>
          <p:cNvSpPr txBox="1"/>
          <p:nvPr/>
        </p:nvSpPr>
        <p:spPr>
          <a:xfrm>
            <a:off x="5295332" y="1423028"/>
            <a:ext cx="1376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0" lang="ja-JP" altLang="en-US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</a:rPr>
              <a:t>薬の時間</a:t>
            </a:r>
            <a:endParaRPr kumimoji="0" lang="en-US" altLang="ja-JP" dirty="0">
              <a:solidFill>
                <a:prstClr val="white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dirty="0">
              <a:solidFill>
                <a:prstClr val="white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</a:rPr>
              <a:t>1</a:t>
            </a:r>
            <a:r>
              <a:rPr lang="ja-JP" altLang="en-US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</a:rPr>
              <a:t>番薬</a:t>
            </a:r>
            <a:r>
              <a:rPr lang="en-US" altLang="ja-JP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</a:rPr>
              <a:t>錠</a:t>
            </a:r>
            <a:endParaRPr lang="en-US" altLang="ja-JP" dirty="0">
              <a:solidFill>
                <a:prstClr val="white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</a:rPr>
              <a:t>2</a:t>
            </a:r>
            <a:r>
              <a:rPr lang="ja-JP" altLang="en-US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</a:rPr>
              <a:t>番薬１錠</a:t>
            </a:r>
            <a:endParaRPr lang="en-US" altLang="ja-JP" dirty="0">
              <a:solidFill>
                <a:prstClr val="white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</a:rPr>
              <a:t>3</a:t>
            </a:r>
            <a:r>
              <a:rPr lang="ja-JP" altLang="en-US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</a:rPr>
              <a:t>番薬３錠</a:t>
            </a:r>
          </a:p>
        </p:txBody>
      </p:sp>
      <p:pic>
        <p:nvPicPr>
          <p:cNvPr id="17" name="Picture 3" descr="F:\tempWorkSpace\2022\temp\0928\3.png">
            <a:extLst>
              <a:ext uri="{FF2B5EF4-FFF2-40B4-BE49-F238E27FC236}">
                <a16:creationId xmlns:a16="http://schemas.microsoft.com/office/drawing/2014/main" xmlns="" id="{3DDA9DA6-C474-4F9E-4F50-0FFB4911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0210" y="3175508"/>
            <a:ext cx="1218911" cy="1585209"/>
          </a:xfrm>
          <a:prstGeom prst="rect">
            <a:avLst/>
          </a:prstGeom>
          <a:noFill/>
        </p:spPr>
      </p:pic>
      <p:pic>
        <p:nvPicPr>
          <p:cNvPr id="18" name="Picture 4" descr="F:\tempWorkSpace\2022\temp\0928\2.png">
            <a:extLst>
              <a:ext uri="{FF2B5EF4-FFF2-40B4-BE49-F238E27FC236}">
                <a16:creationId xmlns:a16="http://schemas.microsoft.com/office/drawing/2014/main" xmlns="" id="{28D8F6E9-65FE-2AA9-5C2A-32FB032F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4610" y="3434351"/>
            <a:ext cx="1263405" cy="1643074"/>
          </a:xfrm>
          <a:prstGeom prst="rect">
            <a:avLst/>
          </a:prstGeom>
          <a:noFill/>
        </p:spPr>
      </p:pic>
      <p:pic>
        <p:nvPicPr>
          <p:cNvPr id="19" name="Picture 5" descr="F:\tempWorkSpace\2022\temp\0928\1.png">
            <a:extLst>
              <a:ext uri="{FF2B5EF4-FFF2-40B4-BE49-F238E27FC236}">
                <a16:creationId xmlns:a16="http://schemas.microsoft.com/office/drawing/2014/main" xmlns="" id="{2DDCD2AC-7055-1616-AA7D-B65DCBA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8986" y="3795527"/>
            <a:ext cx="1276954" cy="1660696"/>
          </a:xfrm>
          <a:prstGeom prst="rect">
            <a:avLst/>
          </a:prstGeom>
          <a:noFill/>
        </p:spPr>
      </p:pic>
      <p:sp>
        <p:nvSpPr>
          <p:cNvPr id="20" name="椭圆 17">
            <a:extLst>
              <a:ext uri="{FF2B5EF4-FFF2-40B4-BE49-F238E27FC236}">
                <a16:creationId xmlns:a16="http://schemas.microsoft.com/office/drawing/2014/main" xmlns="" id="{48D584E1-D6F0-8745-252E-58FDB4D6B55F}"/>
              </a:ext>
            </a:extLst>
          </p:cNvPr>
          <p:cNvSpPr/>
          <p:nvPr/>
        </p:nvSpPr>
        <p:spPr>
          <a:xfrm>
            <a:off x="7322333" y="3719179"/>
            <a:ext cx="290217" cy="35719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18">
            <a:extLst>
              <a:ext uri="{FF2B5EF4-FFF2-40B4-BE49-F238E27FC236}">
                <a16:creationId xmlns:a16="http://schemas.microsoft.com/office/drawing/2014/main" xmlns="" id="{A4087C38-47FB-3A94-F73F-CA506E5FE24E}"/>
              </a:ext>
            </a:extLst>
          </p:cNvPr>
          <p:cNvSpPr/>
          <p:nvPr/>
        </p:nvSpPr>
        <p:spPr>
          <a:xfrm>
            <a:off x="8009796" y="3383591"/>
            <a:ext cx="290217" cy="35719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19">
            <a:extLst>
              <a:ext uri="{FF2B5EF4-FFF2-40B4-BE49-F238E27FC236}">
                <a16:creationId xmlns:a16="http://schemas.microsoft.com/office/drawing/2014/main" xmlns="" id="{8FB1C3E0-20BB-D927-095F-D7F791600E34}"/>
              </a:ext>
            </a:extLst>
          </p:cNvPr>
          <p:cNvSpPr/>
          <p:nvPr/>
        </p:nvSpPr>
        <p:spPr>
          <a:xfrm>
            <a:off x="8654716" y="3104069"/>
            <a:ext cx="290217" cy="35719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12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E9B86DF-6D7E-42E9-9DDD-5E1792FF6D0F}"/>
              </a:ext>
            </a:extLst>
          </p:cNvPr>
          <p:cNvSpPr/>
          <p:nvPr/>
        </p:nvSpPr>
        <p:spPr>
          <a:xfrm>
            <a:off x="0" y="6470650"/>
            <a:ext cx="9906000" cy="386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583809B3-AF8C-AA24-752D-C4ED0A8E2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716" y="106947"/>
            <a:ext cx="1184077" cy="87630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xmlns="" id="{7DD96A7B-7676-CBBF-4D13-1CC419C59477}"/>
              </a:ext>
            </a:extLst>
          </p:cNvPr>
          <p:cNvSpPr txBox="1">
            <a:spLocks/>
          </p:cNvSpPr>
          <p:nvPr/>
        </p:nvSpPr>
        <p:spPr bwMode="auto">
          <a:xfrm>
            <a:off x="146927" y="971"/>
            <a:ext cx="82600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[4.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無線音声センサー連動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(</a:t>
            </a:r>
            <a:r>
              <a:rPr kumimoji="0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オプション機能</a:t>
            </a:r>
            <a:r>
              <a:rPr kumimoji="0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</a:rPr>
              <a:t>)]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5" name="Picture 2" descr="L:\2022\Project\KEY\family\DOC\PIC\hikari_tel.png">
            <a:extLst>
              <a:ext uri="{FF2B5EF4-FFF2-40B4-BE49-F238E27FC236}">
                <a16:creationId xmlns:a16="http://schemas.microsoft.com/office/drawing/2014/main" xmlns="" id="{53C524AF-3BC6-94BA-5B7F-D3954623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5459" y="1518864"/>
            <a:ext cx="873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:\2022\Project\KEY\family\DOC\PIC\Sensor.png">
            <a:extLst>
              <a:ext uri="{FF2B5EF4-FFF2-40B4-BE49-F238E27FC236}">
                <a16:creationId xmlns:a16="http://schemas.microsoft.com/office/drawing/2014/main" xmlns="" id="{DE14E8C7-D1B9-27AB-2099-B792A48C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586" y="1705204"/>
            <a:ext cx="22443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49DEA185-CB60-EF5C-B1CD-DD3E931783E0}"/>
              </a:ext>
            </a:extLst>
          </p:cNvPr>
          <p:cNvSpPr txBox="1"/>
          <p:nvPr/>
        </p:nvSpPr>
        <p:spPr>
          <a:xfrm>
            <a:off x="1473683" y="2348145"/>
            <a:ext cx="1324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電話コールを検出、</a:t>
            </a:r>
            <a:endParaRPr kumimoji="0" lang="en-US" altLang="ja-JP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振動とメッセージ</a:t>
            </a:r>
            <a:endParaRPr kumimoji="0" lang="zh-CN" altLang="en-US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79550374-C9B7-8D18-E64A-506626D0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5727" y="3357349"/>
            <a:ext cx="611386" cy="87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L:\2022\Project\KEY\family\DOC\PIC\Sensor.png">
            <a:extLst>
              <a:ext uri="{FF2B5EF4-FFF2-40B4-BE49-F238E27FC236}">
                <a16:creationId xmlns:a16="http://schemas.microsoft.com/office/drawing/2014/main" xmlns="" id="{F3012A23-9D25-E39F-E380-683C2A4A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273" y="3250635"/>
            <a:ext cx="22443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644235B1-BCB2-5F1D-8182-202E3DD14E4E}"/>
              </a:ext>
            </a:extLst>
          </p:cNvPr>
          <p:cNvSpPr txBox="1"/>
          <p:nvPr/>
        </p:nvSpPr>
        <p:spPr>
          <a:xfrm>
            <a:off x="1241511" y="4338870"/>
            <a:ext cx="1447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ガス漏れ警報を検出、</a:t>
            </a:r>
            <a:endParaRPr kumimoji="0" lang="en-US" altLang="ja-JP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振動とメッセージ</a:t>
            </a:r>
            <a:endParaRPr kumimoji="0" lang="zh-CN" altLang="en-US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4F35BAFF-17AF-AF99-734D-C96DB697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3593" y="5199797"/>
            <a:ext cx="889992" cy="9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L:\2022\Project\KEY\family\DOC\PIC\Sensor.png">
            <a:extLst>
              <a:ext uri="{FF2B5EF4-FFF2-40B4-BE49-F238E27FC236}">
                <a16:creationId xmlns:a16="http://schemas.microsoft.com/office/drawing/2014/main" xmlns="" id="{6B84EF99-8AE3-58B7-93A9-48879C50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3153" y="5687111"/>
            <a:ext cx="22443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57329679-5252-5BF0-72CA-878F365B43BD}"/>
              </a:ext>
            </a:extLst>
          </p:cNvPr>
          <p:cNvSpPr txBox="1"/>
          <p:nvPr/>
        </p:nvSpPr>
        <p:spPr>
          <a:xfrm>
            <a:off x="2119278" y="6044540"/>
            <a:ext cx="1522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火災警報警報を検出、</a:t>
            </a:r>
            <a:endParaRPr kumimoji="0" lang="en-US" altLang="ja-JP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振動とメッセージ</a:t>
            </a:r>
            <a:endParaRPr kumimoji="0" lang="zh-CN" altLang="en-US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xmlns="" id="{0FA8DE83-DB37-BEF9-9511-3A17DE27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7336" y="1552806"/>
            <a:ext cx="733921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L:\2022\Project\KEY\family\DOC\PIC\Sensor.png">
            <a:extLst>
              <a:ext uri="{FF2B5EF4-FFF2-40B4-BE49-F238E27FC236}">
                <a16:creationId xmlns:a16="http://schemas.microsoft.com/office/drawing/2014/main" xmlns="" id="{FE6BA1FA-5C88-94A9-19B0-B6D6FB25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9863" y="2274863"/>
            <a:ext cx="22443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xmlns="" id="{4A3FFC5B-11CE-3B23-88B7-E670A3C9D5B7}"/>
              </a:ext>
            </a:extLst>
          </p:cNvPr>
          <p:cNvSpPr txBox="1"/>
          <p:nvPr/>
        </p:nvSpPr>
        <p:spPr>
          <a:xfrm>
            <a:off x="6774296" y="2288358"/>
            <a:ext cx="1252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地震警報を検出、</a:t>
            </a:r>
            <a:endParaRPr kumimoji="0" lang="en-US" altLang="ja-JP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振動とメッセージ</a:t>
            </a:r>
            <a:endParaRPr kumimoji="0" lang="zh-CN" altLang="en-US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18" name="Picture 4" descr="L:\2022\Project\KEY\family\DOC\PIC\doorphone.png">
            <a:extLst>
              <a:ext uri="{FF2B5EF4-FFF2-40B4-BE49-F238E27FC236}">
                <a16:creationId xmlns:a16="http://schemas.microsoft.com/office/drawing/2014/main" xmlns="" id="{FBB766AF-C4CA-7084-9C7A-519DCFB5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9293" y="4553182"/>
            <a:ext cx="464344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L:\2022\Project\KEY\family\DOC\PIC\Sensor.png">
            <a:extLst>
              <a:ext uri="{FF2B5EF4-FFF2-40B4-BE49-F238E27FC236}">
                <a16:creationId xmlns:a16="http://schemas.microsoft.com/office/drawing/2014/main" xmlns="" id="{6B32DFC3-3F90-6803-C0F3-CA9A45D4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2555" y="5542838"/>
            <a:ext cx="22443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6">
            <a:extLst>
              <a:ext uri="{FF2B5EF4-FFF2-40B4-BE49-F238E27FC236}">
                <a16:creationId xmlns:a16="http://schemas.microsoft.com/office/drawing/2014/main" xmlns="" id="{73F50E4D-664B-DED9-F08C-6321C526155D}"/>
              </a:ext>
            </a:extLst>
          </p:cNvPr>
          <p:cNvSpPr txBox="1"/>
          <p:nvPr/>
        </p:nvSpPr>
        <p:spPr>
          <a:xfrm>
            <a:off x="5885827" y="5956879"/>
            <a:ext cx="1391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ドアホンベルを検出、</a:t>
            </a:r>
            <a:endParaRPr kumimoji="0" lang="en-US" altLang="ja-JP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>
              <a:defRPr/>
            </a:pPr>
            <a:r>
              <a:rPr kumimoji="0" lang="ja-JP" altLang="en-US" sz="12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振動とメッセージ</a:t>
            </a:r>
            <a:endParaRPr kumimoji="0" lang="zh-CN" altLang="en-US" sz="1200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2" name="右箭头 19">
            <a:extLst>
              <a:ext uri="{FF2B5EF4-FFF2-40B4-BE49-F238E27FC236}">
                <a16:creationId xmlns:a16="http://schemas.microsoft.com/office/drawing/2014/main" xmlns="" id="{AEC4AEEC-EF70-E910-EA7E-71F32C7A71DD}"/>
              </a:ext>
            </a:extLst>
          </p:cNvPr>
          <p:cNvSpPr/>
          <p:nvPr/>
        </p:nvSpPr>
        <p:spPr>
          <a:xfrm>
            <a:off x="2213531" y="3695931"/>
            <a:ext cx="1349699" cy="35718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右箭头 20">
            <a:extLst>
              <a:ext uri="{FF2B5EF4-FFF2-40B4-BE49-F238E27FC236}">
                <a16:creationId xmlns:a16="http://schemas.microsoft.com/office/drawing/2014/main" xmlns="" id="{7C56E121-B622-DCC0-E0C0-E360AC8EFB9B}"/>
              </a:ext>
            </a:extLst>
          </p:cNvPr>
          <p:cNvSpPr/>
          <p:nvPr/>
        </p:nvSpPr>
        <p:spPr>
          <a:xfrm rot="19676228">
            <a:off x="2283673" y="4907707"/>
            <a:ext cx="1387326" cy="357187"/>
          </a:xfrm>
          <a:prstGeom prst="rightArrow">
            <a:avLst>
              <a:gd name="adj1" fmla="val 52020"/>
              <a:gd name="adj2" fmla="val 5000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右箭头 21">
            <a:extLst>
              <a:ext uri="{FF2B5EF4-FFF2-40B4-BE49-F238E27FC236}">
                <a16:creationId xmlns:a16="http://schemas.microsoft.com/office/drawing/2014/main" xmlns="" id="{D124424A-58FD-C954-5051-B948E8423BDD}"/>
              </a:ext>
            </a:extLst>
          </p:cNvPr>
          <p:cNvSpPr/>
          <p:nvPr/>
        </p:nvSpPr>
        <p:spPr>
          <a:xfrm rot="2145071">
            <a:off x="2688511" y="2260508"/>
            <a:ext cx="1070234" cy="35718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右箭头 22">
            <a:extLst>
              <a:ext uri="{FF2B5EF4-FFF2-40B4-BE49-F238E27FC236}">
                <a16:creationId xmlns:a16="http://schemas.microsoft.com/office/drawing/2014/main" xmlns="" id="{8584B191-5EC8-F846-2F54-0D4717ED7D90}"/>
              </a:ext>
            </a:extLst>
          </p:cNvPr>
          <p:cNvSpPr/>
          <p:nvPr/>
        </p:nvSpPr>
        <p:spPr>
          <a:xfrm rot="9360301">
            <a:off x="5434328" y="2279992"/>
            <a:ext cx="1060512" cy="35718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右箭头 23">
            <a:extLst>
              <a:ext uri="{FF2B5EF4-FFF2-40B4-BE49-F238E27FC236}">
                <a16:creationId xmlns:a16="http://schemas.microsoft.com/office/drawing/2014/main" xmlns="" id="{DA8483FF-1F45-F012-1B4F-D81591F476CC}"/>
              </a:ext>
            </a:extLst>
          </p:cNvPr>
          <p:cNvSpPr/>
          <p:nvPr/>
        </p:nvSpPr>
        <p:spPr>
          <a:xfrm rot="12325232">
            <a:off x="5373832" y="4051168"/>
            <a:ext cx="1004221" cy="35718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xmlns="" id="{3D4F62D5-3125-66E9-AC68-2E3958B90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41" y="841690"/>
            <a:ext cx="7342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高齢者は</a:t>
            </a:r>
            <a:r>
              <a:rPr kumimoji="0" lang="ja-JP" altLang="en-US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</a:rPr>
              <a:t>警報音が聞こえにくい</a:t>
            </a: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ので、災害時は特に危険な状態になります。</a:t>
            </a:r>
            <a:endParaRPr kumimoji="0" lang="en-US" altLang="ja-JP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</a:rPr>
              <a:t>音を検知し、振動と文字でお知らせします。</a:t>
            </a:r>
            <a:endParaRPr kumimoji="0" lang="zh-CN" altLang="en-US" dirty="0">
              <a:solidFill>
                <a:prstClr val="black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xmlns="" id="{663C0D47-6534-15A5-3A33-AC3C0F3E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446" y="4532903"/>
            <a:ext cx="2601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rPr>
              <a:t>検知センサーは無線なので、</a:t>
            </a:r>
            <a:endParaRPr kumimoji="0" lang="en-US" altLang="ja-JP" dirty="0">
              <a:solidFill>
                <a:srgbClr val="00B0F0"/>
              </a:solidFill>
              <a:latin typeface="Meiryo UI" pitchFamily="50" charset="-128"/>
              <a:ea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dirty="0">
                <a:solidFill>
                  <a:srgbClr val="00B0F0"/>
                </a:solidFill>
                <a:latin typeface="Meiryo UI" pitchFamily="50" charset="-128"/>
                <a:ea typeface="Meiryo UI" pitchFamily="50" charset="-128"/>
              </a:rPr>
              <a:t>機器のそばに置くだけ</a:t>
            </a:r>
            <a:endParaRPr kumimoji="0" lang="zh-CN" altLang="en-US" dirty="0">
              <a:solidFill>
                <a:srgbClr val="00B0F0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0" name="圆角矩形 28">
            <a:extLst>
              <a:ext uri="{FF2B5EF4-FFF2-40B4-BE49-F238E27FC236}">
                <a16:creationId xmlns:a16="http://schemas.microsoft.com/office/drawing/2014/main" xmlns="" id="{3A4B9329-7962-2B4D-DE4A-60E998D82FC2}"/>
              </a:ext>
            </a:extLst>
          </p:cNvPr>
          <p:cNvSpPr/>
          <p:nvPr/>
        </p:nvSpPr>
        <p:spPr>
          <a:xfrm>
            <a:off x="3795402" y="2695806"/>
            <a:ext cx="1567161" cy="1714500"/>
          </a:xfrm>
          <a:prstGeom prst="roundRect">
            <a:avLst/>
          </a:prstGeom>
          <a:blipFill dpi="0" rotWithShape="1">
            <a:blip r:embed="rId9" cstate="print">
              <a:alphaModFix amt="69000"/>
            </a:blip>
            <a:srcRect/>
            <a:stretch>
              <a:fillRect/>
            </a:stretch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" descr="L:\2022\Project\KEY\family\DOC\PIC\Sensor.png">
            <a:extLst>
              <a:ext uri="{FF2B5EF4-FFF2-40B4-BE49-F238E27FC236}">
                <a16:creationId xmlns:a16="http://schemas.microsoft.com/office/drawing/2014/main" xmlns="" id="{8AD4CE3B-8478-1412-6446-ECD4473BA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20959" y="3493827"/>
            <a:ext cx="531634" cy="56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3E97DC84-7727-26D1-2826-AEB4120EB382}"/>
              </a:ext>
            </a:extLst>
          </p:cNvPr>
          <p:cNvSpPr txBox="1"/>
          <p:nvPr/>
        </p:nvSpPr>
        <p:spPr>
          <a:xfrm>
            <a:off x="7698404" y="410798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Meiryo UI" pitchFamily="50" charset="-128"/>
                <a:ea typeface="Meiryo UI" pitchFamily="50" charset="-128"/>
              </a:rPr>
              <a:t>無線音声センサー</a:t>
            </a:r>
            <a:endParaRPr kumimoji="1" lang="en-US" altLang="ja-JP" sz="1600" dirty="0">
              <a:latin typeface="Meiryo UI" pitchFamily="50" charset="-128"/>
              <a:ea typeface="Meiryo UI" pitchFamily="50" charset="-128"/>
            </a:endParaRPr>
          </a:p>
          <a:p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(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</a:rPr>
              <a:t>別売り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</a:rPr>
              <a:t>)</a:t>
            </a:r>
            <a:endParaRPr kumimoji="1" lang="ja-JP" altLang="en-US" sz="1600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3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4E9B86DF-6D7E-42E9-9DDD-5E1792FF6D0F}"/>
              </a:ext>
            </a:extLst>
          </p:cNvPr>
          <p:cNvSpPr/>
          <p:nvPr/>
        </p:nvSpPr>
        <p:spPr>
          <a:xfrm>
            <a:off x="0" y="6470650"/>
            <a:ext cx="9906000" cy="3860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9A34666B-2889-4E3E-9C2C-14ADFE61B5BC}"/>
              </a:ext>
            </a:extLst>
          </p:cNvPr>
          <p:cNvSpPr txBox="1"/>
          <p:nvPr/>
        </p:nvSpPr>
        <p:spPr>
          <a:xfrm>
            <a:off x="1489966" y="1778758"/>
            <a:ext cx="69653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0" dirty="0">
                <a:latin typeface="Meiryo UI" pitchFamily="50" charset="-128"/>
                <a:ea typeface="Meiryo UI" pitchFamily="50" charset="-128"/>
              </a:rPr>
              <a:t>ありがとうございました。</a:t>
            </a:r>
            <a:endParaRPr kumimoji="1" lang="en-US" altLang="ja-JP" sz="6000" dirty="0">
              <a:latin typeface="Meiryo UI" pitchFamily="50" charset="-128"/>
              <a:ea typeface="Meiryo UI" pitchFamily="50" charset="-128"/>
            </a:endParaRPr>
          </a:p>
          <a:p>
            <a:pPr algn="ctr"/>
            <a:endParaRPr lang="en-US" altLang="ja-JP" sz="6000" dirty="0">
              <a:latin typeface="Meiryo UI" pitchFamily="50" charset="-128"/>
              <a:ea typeface="Meiryo UI" pitchFamily="50" charset="-128"/>
            </a:endParaRPr>
          </a:p>
          <a:p>
            <a:pPr algn="ctr"/>
            <a:r>
              <a:rPr kumimoji="1" lang="en-US" altLang="ja-JP" sz="4800" dirty="0">
                <a:latin typeface="Meiryo UI" pitchFamily="50" charset="-128"/>
                <a:ea typeface="Meiryo UI" pitchFamily="50" charset="-128"/>
              </a:rPr>
              <a:t>https://ronk-jp.com/</a:t>
            </a:r>
            <a:endParaRPr kumimoji="1" lang="ja-JP" altLang="en-US" sz="4800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94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7825</TotalTime>
  <Words>521</Words>
  <Application>Microsoft Office PowerPoint</Application>
  <PresentationFormat>A4 210 x 297 mm</PresentationFormat>
  <Paragraphs>129</Paragraphs>
  <Slides>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jian yang</cp:lastModifiedBy>
  <cp:revision>100</cp:revision>
  <dcterms:created xsi:type="dcterms:W3CDTF">2022-03-03T04:16:14Z</dcterms:created>
  <dcterms:modified xsi:type="dcterms:W3CDTF">2022-11-02T03:51:37Z</dcterms:modified>
</cp:coreProperties>
</file>